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76112E-1774-4211-9750-F13634A11E4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1200B0E-760C-47DA-80FC-CEF77CE2B603}">
      <dgm:prSet/>
      <dgm:spPr/>
      <dgm:t>
        <a:bodyPr/>
        <a:lstStyle/>
        <a:p>
          <a:r>
            <a:rPr lang="es-ES" b="1"/>
            <a:t>Derechos </a:t>
          </a:r>
          <a:r>
            <a:rPr lang="es-ES" b="0"/>
            <a:t>de los usuarios:</a:t>
          </a:r>
          <a:endParaRPr lang="en-US"/>
        </a:p>
      </dgm:t>
    </dgm:pt>
    <dgm:pt modelId="{403253B2-BD08-4D99-9831-B757CFE4349E}" type="parTrans" cxnId="{B5E64467-A023-42EE-91B1-6B34AE9EC6AB}">
      <dgm:prSet/>
      <dgm:spPr/>
      <dgm:t>
        <a:bodyPr/>
        <a:lstStyle/>
        <a:p>
          <a:endParaRPr lang="en-US"/>
        </a:p>
      </dgm:t>
    </dgm:pt>
    <dgm:pt modelId="{EFFEBE2E-D03F-4CE6-AD28-8DD80FF02080}" type="sibTrans" cxnId="{B5E64467-A023-42EE-91B1-6B34AE9EC6AB}">
      <dgm:prSet/>
      <dgm:spPr/>
      <dgm:t>
        <a:bodyPr/>
        <a:lstStyle/>
        <a:p>
          <a:endParaRPr lang="en-US"/>
        </a:p>
      </dgm:t>
    </dgm:pt>
    <dgm:pt modelId="{B4DB3E47-370A-4327-A6B0-C92549645254}">
      <dgm:prSet/>
      <dgm:spPr/>
      <dgm:t>
        <a:bodyPr/>
        <a:lstStyle/>
        <a:p>
          <a:r>
            <a:rPr lang="es-ES"/>
            <a:t>La IPS  reconoce y se compromete a velar por los siguientes derechos de los usuarios:</a:t>
          </a:r>
          <a:endParaRPr lang="en-US"/>
        </a:p>
      </dgm:t>
    </dgm:pt>
    <dgm:pt modelId="{DFF28E61-47BB-415C-A0EF-FF97A4D02B50}" type="parTrans" cxnId="{6834FBAA-1F3D-413E-81E0-123651CF2BC2}">
      <dgm:prSet/>
      <dgm:spPr/>
      <dgm:t>
        <a:bodyPr/>
        <a:lstStyle/>
        <a:p>
          <a:endParaRPr lang="en-US"/>
        </a:p>
      </dgm:t>
    </dgm:pt>
    <dgm:pt modelId="{A14C2F39-016A-4C67-BB3B-73323C1EC90A}" type="sibTrans" cxnId="{6834FBAA-1F3D-413E-81E0-123651CF2BC2}">
      <dgm:prSet/>
      <dgm:spPr/>
      <dgm:t>
        <a:bodyPr/>
        <a:lstStyle/>
        <a:p>
          <a:endParaRPr lang="en-US"/>
        </a:p>
      </dgm:t>
    </dgm:pt>
    <dgm:pt modelId="{3EC0C271-AD82-479D-A724-BF47C5782373}" type="pres">
      <dgm:prSet presAssocID="{8576112E-1774-4211-9750-F13634A11E45}" presName="outerComposite" presStyleCnt="0">
        <dgm:presLayoutVars>
          <dgm:chMax val="5"/>
          <dgm:dir/>
          <dgm:resizeHandles val="exact"/>
        </dgm:presLayoutVars>
      </dgm:prSet>
      <dgm:spPr/>
    </dgm:pt>
    <dgm:pt modelId="{58203F54-F3F5-44B6-B926-0A066408EAFA}" type="pres">
      <dgm:prSet presAssocID="{8576112E-1774-4211-9750-F13634A11E45}" presName="dummyMaxCanvas" presStyleCnt="0">
        <dgm:presLayoutVars/>
      </dgm:prSet>
      <dgm:spPr/>
    </dgm:pt>
    <dgm:pt modelId="{0A81E255-1A34-4119-864F-950FCA94970D}" type="pres">
      <dgm:prSet presAssocID="{8576112E-1774-4211-9750-F13634A11E45}" presName="TwoNodes_1" presStyleLbl="node1" presStyleIdx="0" presStyleCnt="2">
        <dgm:presLayoutVars>
          <dgm:bulletEnabled val="1"/>
        </dgm:presLayoutVars>
      </dgm:prSet>
      <dgm:spPr/>
    </dgm:pt>
    <dgm:pt modelId="{FEEA6946-714C-4285-9E74-03B976B67C77}" type="pres">
      <dgm:prSet presAssocID="{8576112E-1774-4211-9750-F13634A11E45}" presName="TwoNodes_2" presStyleLbl="node1" presStyleIdx="1" presStyleCnt="2">
        <dgm:presLayoutVars>
          <dgm:bulletEnabled val="1"/>
        </dgm:presLayoutVars>
      </dgm:prSet>
      <dgm:spPr/>
    </dgm:pt>
    <dgm:pt modelId="{8C186629-CC31-45B9-8399-C0128CD27AF3}" type="pres">
      <dgm:prSet presAssocID="{8576112E-1774-4211-9750-F13634A11E45}" presName="TwoConn_1-2" presStyleLbl="fgAccFollowNode1" presStyleIdx="0" presStyleCnt="1">
        <dgm:presLayoutVars>
          <dgm:bulletEnabled val="1"/>
        </dgm:presLayoutVars>
      </dgm:prSet>
      <dgm:spPr/>
    </dgm:pt>
    <dgm:pt modelId="{42501EBD-EED1-405D-9B31-C16B31231196}" type="pres">
      <dgm:prSet presAssocID="{8576112E-1774-4211-9750-F13634A11E45}" presName="TwoNodes_1_text" presStyleLbl="node1" presStyleIdx="1" presStyleCnt="2">
        <dgm:presLayoutVars>
          <dgm:bulletEnabled val="1"/>
        </dgm:presLayoutVars>
      </dgm:prSet>
      <dgm:spPr/>
    </dgm:pt>
    <dgm:pt modelId="{AF143980-C666-4223-B8B4-BB3AE82C366E}" type="pres">
      <dgm:prSet presAssocID="{8576112E-1774-4211-9750-F13634A11E45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B5E64467-A023-42EE-91B1-6B34AE9EC6AB}" srcId="{8576112E-1774-4211-9750-F13634A11E45}" destId="{01200B0E-760C-47DA-80FC-CEF77CE2B603}" srcOrd="0" destOrd="0" parTransId="{403253B2-BD08-4D99-9831-B757CFE4349E}" sibTransId="{EFFEBE2E-D03F-4CE6-AD28-8DD80FF02080}"/>
    <dgm:cxn modelId="{7A6BBC6D-F38D-4BDB-A299-0B4F31E6C102}" type="presOf" srcId="{01200B0E-760C-47DA-80FC-CEF77CE2B603}" destId="{42501EBD-EED1-405D-9B31-C16B31231196}" srcOrd="1" destOrd="0" presId="urn:microsoft.com/office/officeart/2005/8/layout/vProcess5"/>
    <dgm:cxn modelId="{D4678F80-93CD-4FD6-ADF7-9B4C90CDAE59}" type="presOf" srcId="{B4DB3E47-370A-4327-A6B0-C92549645254}" destId="{AF143980-C666-4223-B8B4-BB3AE82C366E}" srcOrd="1" destOrd="0" presId="urn:microsoft.com/office/officeart/2005/8/layout/vProcess5"/>
    <dgm:cxn modelId="{6834FBAA-1F3D-413E-81E0-123651CF2BC2}" srcId="{8576112E-1774-4211-9750-F13634A11E45}" destId="{B4DB3E47-370A-4327-A6B0-C92549645254}" srcOrd="1" destOrd="0" parTransId="{DFF28E61-47BB-415C-A0EF-FF97A4D02B50}" sibTransId="{A14C2F39-016A-4C67-BB3B-73323C1EC90A}"/>
    <dgm:cxn modelId="{78243CCD-11F4-4F1E-9396-32751083D501}" type="presOf" srcId="{EFFEBE2E-D03F-4CE6-AD28-8DD80FF02080}" destId="{8C186629-CC31-45B9-8399-C0128CD27AF3}" srcOrd="0" destOrd="0" presId="urn:microsoft.com/office/officeart/2005/8/layout/vProcess5"/>
    <dgm:cxn modelId="{0CAEABDD-0EB0-45B3-A350-F7F28CBAB30E}" type="presOf" srcId="{B4DB3E47-370A-4327-A6B0-C92549645254}" destId="{FEEA6946-714C-4285-9E74-03B976B67C77}" srcOrd="0" destOrd="0" presId="urn:microsoft.com/office/officeart/2005/8/layout/vProcess5"/>
    <dgm:cxn modelId="{5749F3E8-EF3B-4539-BED4-C51B64C6959C}" type="presOf" srcId="{8576112E-1774-4211-9750-F13634A11E45}" destId="{3EC0C271-AD82-479D-A724-BF47C5782373}" srcOrd="0" destOrd="0" presId="urn:microsoft.com/office/officeart/2005/8/layout/vProcess5"/>
    <dgm:cxn modelId="{5A9859EE-28C7-426D-BCD5-E85E35B381CB}" type="presOf" srcId="{01200B0E-760C-47DA-80FC-CEF77CE2B603}" destId="{0A81E255-1A34-4119-864F-950FCA94970D}" srcOrd="0" destOrd="0" presId="urn:microsoft.com/office/officeart/2005/8/layout/vProcess5"/>
    <dgm:cxn modelId="{BD3C02FD-C23C-413D-9CC4-19BC6559B322}" type="presParOf" srcId="{3EC0C271-AD82-479D-A724-BF47C5782373}" destId="{58203F54-F3F5-44B6-B926-0A066408EAFA}" srcOrd="0" destOrd="0" presId="urn:microsoft.com/office/officeart/2005/8/layout/vProcess5"/>
    <dgm:cxn modelId="{7597D8F5-A738-4EC8-95FD-615F70ADFD36}" type="presParOf" srcId="{3EC0C271-AD82-479D-A724-BF47C5782373}" destId="{0A81E255-1A34-4119-864F-950FCA94970D}" srcOrd="1" destOrd="0" presId="urn:microsoft.com/office/officeart/2005/8/layout/vProcess5"/>
    <dgm:cxn modelId="{E2BC4D2F-6847-4844-ABAE-C1A7ED3B5805}" type="presParOf" srcId="{3EC0C271-AD82-479D-A724-BF47C5782373}" destId="{FEEA6946-714C-4285-9E74-03B976B67C77}" srcOrd="2" destOrd="0" presId="urn:microsoft.com/office/officeart/2005/8/layout/vProcess5"/>
    <dgm:cxn modelId="{378442C2-F69B-4115-A6B9-6CC9CB5844F3}" type="presParOf" srcId="{3EC0C271-AD82-479D-A724-BF47C5782373}" destId="{8C186629-CC31-45B9-8399-C0128CD27AF3}" srcOrd="3" destOrd="0" presId="urn:microsoft.com/office/officeart/2005/8/layout/vProcess5"/>
    <dgm:cxn modelId="{50334FA3-901E-47A4-A928-B1AFAEDD5AC2}" type="presParOf" srcId="{3EC0C271-AD82-479D-A724-BF47C5782373}" destId="{42501EBD-EED1-405D-9B31-C16B31231196}" srcOrd="4" destOrd="0" presId="urn:microsoft.com/office/officeart/2005/8/layout/vProcess5"/>
    <dgm:cxn modelId="{A98D405A-7DDE-4E9F-9523-256F80501997}" type="presParOf" srcId="{3EC0C271-AD82-479D-A724-BF47C5782373}" destId="{AF143980-C666-4223-B8B4-BB3AE82C366E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1E255-1A34-4119-864F-950FCA94970D}">
      <dsp:nvSpPr>
        <dsp:cNvPr id="0" name=""/>
        <dsp:cNvSpPr/>
      </dsp:nvSpPr>
      <dsp:spPr>
        <a:xfrm>
          <a:off x="0" y="0"/>
          <a:ext cx="9375457" cy="16552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/>
            <a:t>Derechos </a:t>
          </a:r>
          <a:r>
            <a:rPr lang="es-ES" sz="3200" b="0" kern="1200"/>
            <a:t>de los usuarios:</a:t>
          </a:r>
          <a:endParaRPr lang="en-US" sz="3200" kern="1200"/>
        </a:p>
      </dsp:txBody>
      <dsp:txXfrm>
        <a:off x="48479" y="48479"/>
        <a:ext cx="7664672" cy="1558249"/>
      </dsp:txXfrm>
    </dsp:sp>
    <dsp:sp modelId="{FEEA6946-714C-4285-9E74-03B976B67C77}">
      <dsp:nvSpPr>
        <dsp:cNvPr id="0" name=""/>
        <dsp:cNvSpPr/>
      </dsp:nvSpPr>
      <dsp:spPr>
        <a:xfrm>
          <a:off x="1654492" y="2023030"/>
          <a:ext cx="9375457" cy="1655207"/>
        </a:xfrm>
        <a:prstGeom prst="roundRect">
          <a:avLst>
            <a:gd name="adj" fmla="val 10000"/>
          </a:avLst>
        </a:prstGeom>
        <a:solidFill>
          <a:schemeClr val="accent2">
            <a:hueOff val="3742897"/>
            <a:satOff val="5308"/>
            <a:lumOff val="1823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/>
            <a:t>La IPS  reconoce y se compromete a velar por los siguientes derechos de los usuarios:</a:t>
          </a:r>
          <a:endParaRPr lang="en-US" sz="3200" kern="1200"/>
        </a:p>
      </dsp:txBody>
      <dsp:txXfrm>
        <a:off x="1702971" y="2071509"/>
        <a:ext cx="6548122" cy="1558249"/>
      </dsp:txXfrm>
    </dsp:sp>
    <dsp:sp modelId="{8C186629-CC31-45B9-8399-C0128CD27AF3}">
      <dsp:nvSpPr>
        <dsp:cNvPr id="0" name=""/>
        <dsp:cNvSpPr/>
      </dsp:nvSpPr>
      <dsp:spPr>
        <a:xfrm>
          <a:off x="8299572" y="1301176"/>
          <a:ext cx="1075884" cy="10758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541646" y="1301176"/>
        <a:ext cx="591736" cy="809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DERECHOS Y DEBERES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IPS Provioral </a:t>
            </a:r>
            <a:r>
              <a:rPr lang="es-CO" dirty="0" err="1"/>
              <a:t>s.a.s</a:t>
            </a:r>
            <a:r>
              <a:rPr lang="es-CO" dirty="0"/>
              <a:t>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58399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ADD25B-0A33-4EF2-90F4-431392693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DB6F31-1B9E-4237-84A3-0825BFDF4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617426-85F1-4E4D-B765-266B3810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200" b="1">
                <a:effectLst/>
              </a:rPr>
              <a:t>Deberes </a:t>
            </a:r>
            <a:r>
              <a:rPr lang="es-ES" sz="2200" b="0">
                <a:effectLst/>
              </a:rPr>
              <a:t>de los usuarios:</a:t>
            </a:r>
            <a:br>
              <a:rPr lang="es-ES" sz="2200" b="1">
                <a:effectLst/>
              </a:rPr>
            </a:br>
            <a:endParaRPr lang="es-CO" sz="22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6EB463-4E24-4437-8745-3967ECD83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>
                <a:solidFill>
                  <a:schemeClr val="bg1"/>
                </a:solidFill>
              </a:rPr>
              <a:t>Los usuarios deben asumir la participación activa y cumplir con los siguientes deberes:</a:t>
            </a:r>
          </a:p>
          <a:p>
            <a:endParaRPr lang="es-CO">
              <a:solidFill>
                <a:schemeClr val="bg1"/>
              </a:solidFill>
            </a:endParaRPr>
          </a:p>
        </p:txBody>
      </p:sp>
      <p:pic>
        <p:nvPicPr>
          <p:cNvPr id="7" name="Graphic 6" descr="Grupo">
            <a:extLst>
              <a:ext uri="{FF2B5EF4-FFF2-40B4-BE49-F238E27FC236}">
                <a16:creationId xmlns:a16="http://schemas.microsoft.com/office/drawing/2014/main" id="{DAACD54D-450F-4091-A7A8-06F502960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8757" y="1111641"/>
            <a:ext cx="4655348" cy="465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53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6D08039-6C4E-4870-9E3D-6218263DE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FB31D2E-CBC8-4C4A-917F-DCB48EAEB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CCF4F09-0D96-42BE-AE16-84AB4E0B5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1AF87EE-372A-438E-B086-63D494ECA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5A990F04-D677-4DB7-9922-D31D61E3E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E45C779D-4C6F-4D65-ACDE-D700D5677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loj De Pared - Banco de fotos e imágenes de stock - iStock">
            <a:extLst>
              <a:ext uri="{FF2B5EF4-FFF2-40B4-BE49-F238E27FC236}">
                <a16:creationId xmlns:a16="http://schemas.microsoft.com/office/drawing/2014/main" id="{AC6349CB-85AB-465B-B826-2D0E0A3A2D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" r="1" b="2188"/>
          <a:stretch/>
        </p:blipFill>
        <p:spPr bwMode="auto">
          <a:xfrm>
            <a:off x="446533" y="723899"/>
            <a:ext cx="6202841" cy="566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9C51B322-BAD9-40C0-BB3B-567DE59B2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723899"/>
            <a:ext cx="5009388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50B937-012C-43E1-A65C-5914FD9C3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934" y="1419225"/>
            <a:ext cx="4115917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Debe asistir puntualmente  a la consulta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F0C6271-47D7-4964-A505-71C87C0CA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AE67D4F-6BA5-4F2E-B41B-B8553908B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A2C8C5E-4349-46A8-9896-F2124F687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C0191E3-F755-4E2E-8AF9-3F7F5D9A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639197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6D08039-6C4E-4870-9E3D-6218263DE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FB31D2E-CBC8-4C4A-917F-DCB48EAEB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CCF4F09-0D96-42BE-AE16-84AB4E0B5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1AF87EE-372A-438E-B086-63D494ECA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5A990F04-D677-4DB7-9922-D31D61E3E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E45C779D-4C6F-4D65-ACDE-D700D5677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utocuidado: cómo ser responsables de nosotros mismos">
            <a:extLst>
              <a:ext uri="{FF2B5EF4-FFF2-40B4-BE49-F238E27FC236}">
                <a16:creationId xmlns:a16="http://schemas.microsoft.com/office/drawing/2014/main" id="{3385507B-5ED2-40D6-BA8C-7B881EF158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3" r="21368" b="-1"/>
          <a:stretch/>
        </p:blipFill>
        <p:spPr bwMode="auto">
          <a:xfrm>
            <a:off x="446533" y="723899"/>
            <a:ext cx="6202841" cy="566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9C51B322-BAD9-40C0-BB3B-567DE59B2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723899"/>
            <a:ext cx="5009388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1317B0-4454-4CA5-83D1-4CDE7D580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934" y="1419225"/>
            <a:ext cx="4115917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rgbClr val="FFFFFF"/>
                </a:solidFill>
              </a:rPr>
              <a:t>Debe cuidar de su salud y llevar un estilo de vida de autocuidado.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F0C6271-47D7-4964-A505-71C87C0CA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AE67D4F-6BA5-4F2E-B41B-B8553908B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A2C8C5E-4349-46A8-9896-F2124F687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C0191E3-F755-4E2E-8AF9-3F7F5D9A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41930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D08039-6C4E-4870-9E3D-6218263DE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B31D2E-CBC8-4C4A-917F-DCB48EAEB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CF4F09-0D96-42BE-AE16-84AB4E0B5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AF87EE-372A-438E-B086-63D494ECA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2B38E65-3AFD-404A-BEFC-3006BCB7A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magen que contiene persona, interior, tabla, mujer&#10;&#10;Descripción generada automáticamente">
            <a:extLst>
              <a:ext uri="{FF2B5EF4-FFF2-40B4-BE49-F238E27FC236}">
                <a16:creationId xmlns:a16="http://schemas.microsoft.com/office/drawing/2014/main" id="{900F6F98-DC4B-4766-9090-3FC5F916D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2161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E598562-3047-4BC2-BFF9-F3942047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9A4E10-6CC1-46CB-8A83-2F6E8C79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rgbClr val="FFFFFF"/>
                </a:solidFill>
              </a:rPr>
              <a:t>Debe brindar la información necesaria, clara y completa solicitada por el personal de la institución y aceptar o rechazar por escrito los procedimientos y tratamientos asumiendo sus riesgos y complicaciones.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19E0D66-E86B-461B-B58E-7FB356BB0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D2C7D57-D78E-413F-958A-00ABC8504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596FEE5-A0CD-4B5D-B4C1-785801908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8A81341-6C47-4992-BD01-6BCF3A349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994841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D08039-6C4E-4870-9E3D-6218263DE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B31D2E-CBC8-4C4A-917F-DCB48EAEB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CF4F09-0D96-42BE-AE16-84AB4E0B5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AF87EE-372A-438E-B086-63D494ECA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A990F04-D677-4DB7-9922-D31D61E3E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45C779D-4C6F-4D65-ACDE-D700D5677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Un hombre con una camisa blanca&#10;&#10;Descripción generada automáticamente con confianza media">
            <a:extLst>
              <a:ext uri="{FF2B5EF4-FFF2-40B4-BE49-F238E27FC236}">
                <a16:creationId xmlns:a16="http://schemas.microsoft.com/office/drawing/2014/main" id="{EE5ADCA0-806E-44AB-BFF3-1A8F7F0F9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021" r="6879" b="-1"/>
          <a:stretch/>
        </p:blipFill>
        <p:spPr>
          <a:xfrm>
            <a:off x="446533" y="723899"/>
            <a:ext cx="6202841" cy="566666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C51B322-BAD9-40C0-BB3B-567DE59B2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723899"/>
            <a:ext cx="5009388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F07FC8-DFB3-4989-875C-0F9094489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934" y="1419225"/>
            <a:ext cx="4115917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</a:rPr>
              <a:t>Debe tratar con respeto a todo el personal de la institución y a los demás usuarios, para así generar un ambiente amable y agradable para todos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F0C6271-47D7-4964-A505-71C87C0CA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E67D4F-6BA5-4F2E-B41B-B8553908B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A2C8C5E-4349-46A8-9896-F2124F687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C0191E3-F755-4E2E-8AF9-3F7F5D9A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037401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6D08039-6C4E-4870-9E3D-6218263DE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FB31D2E-CBC8-4C4A-917F-DCB48EAEB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CCF4F09-0D96-42BE-AE16-84AB4E0B5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1AF87EE-372A-438E-B086-63D494ECA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5A990F04-D677-4DB7-9922-D31D61E3E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E45C779D-4C6F-4D65-ACDE-D700D5677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onsultorio odontológico, higiene dental, cátedra de dentista. práctica  dental moderna | Foto Premium">
            <a:extLst>
              <a:ext uri="{FF2B5EF4-FFF2-40B4-BE49-F238E27FC236}">
                <a16:creationId xmlns:a16="http://schemas.microsoft.com/office/drawing/2014/main" id="{C451EA09-9AD5-43C9-A279-42D117D364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r="8953" b="-1"/>
          <a:stretch/>
        </p:blipFill>
        <p:spPr bwMode="auto">
          <a:xfrm>
            <a:off x="446533" y="723899"/>
            <a:ext cx="6202841" cy="566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9C51B322-BAD9-40C0-BB3B-567DE59B2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723899"/>
            <a:ext cx="5009388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267E14-42CE-46F8-BA37-894175865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934" y="1419225"/>
            <a:ext cx="4115917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Debe cuidar, hacer uso racional y responsable de los recursos e instalaciones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F0C6271-47D7-4964-A505-71C87C0CA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AE67D4F-6BA5-4F2E-B41B-B8553908B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A2C8C5E-4349-46A8-9896-F2124F687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C0191E3-F755-4E2E-8AF9-3F7F5D9A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444345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>
            <a:extLst>
              <a:ext uri="{FF2B5EF4-FFF2-40B4-BE49-F238E27FC236}">
                <a16:creationId xmlns:a16="http://schemas.microsoft.com/office/drawing/2014/main" id="{66D08039-6C4E-4870-9E3D-6218263DE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9FB31D2E-CBC8-4C4A-917F-DCB48EAEB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FCCF4F09-0D96-42BE-AE16-84AB4E0B5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21AF87EE-372A-438E-B086-63D494ECA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1" name="Rectangle 17">
            <a:extLst>
              <a:ext uri="{FF2B5EF4-FFF2-40B4-BE49-F238E27FC236}">
                <a16:creationId xmlns:a16="http://schemas.microsoft.com/office/drawing/2014/main" id="{5A990F04-D677-4DB7-9922-D31D61E3E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19">
            <a:extLst>
              <a:ext uri="{FF2B5EF4-FFF2-40B4-BE49-F238E27FC236}">
                <a16:creationId xmlns:a16="http://schemas.microsoft.com/office/drawing/2014/main" id="{E45C779D-4C6F-4D65-ACDE-D700D5677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68A8045A-7CDF-44D8-A290-81AE0969B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74" r="8454" b="-2"/>
          <a:stretch/>
        </p:blipFill>
        <p:spPr>
          <a:xfrm>
            <a:off x="446533" y="723899"/>
            <a:ext cx="6202841" cy="566666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C51B322-BAD9-40C0-BB3B-567DE59B2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723899"/>
            <a:ext cx="5009388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758BA6-7969-4C2E-82C9-75A5B5CCC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934" y="1419225"/>
            <a:ext cx="4115917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>
                <a:solidFill>
                  <a:srgbClr val="FFFFFF"/>
                </a:solidFill>
              </a:rPr>
              <a:t>Debe expresar con respeto las necesidades y decisiones tomadas con relación al proceso de atención.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F0C6271-47D7-4964-A505-71C87C0CA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AE67D4F-6BA5-4F2E-B41B-B8553908B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A2C8C5E-4349-46A8-9896-F2124F687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C0191E3-F755-4E2E-8AF9-3F7F5D9A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086988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99F183-99EE-4B1F-BA64-21A07922A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83A767-5AFC-40D0-A72C-09036EA1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262CAC-6BC8-43F9-9113-770A2772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A2CCB6-DFD2-41CD-96FE-0140B7935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A225C9B-755F-4F91-9681-5E07AFAA7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5ADDF842-2AF6-4691-B476-214C0E908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418" b="21215"/>
          <a:stretch/>
        </p:blipFill>
        <p:spPr>
          <a:xfrm>
            <a:off x="931166" y="1966997"/>
            <a:ext cx="6518800" cy="32181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32CD2CD-6CF3-4EE9-A24A-A41D45DC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C643D8-04D9-4A8D-B209-C5150A29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rgbClr val="FFFFFF"/>
                </a:solidFill>
              </a:rPr>
              <a:t>Propender el autocuidado</a:t>
            </a:r>
          </a:p>
        </p:txBody>
      </p:sp>
    </p:spTree>
    <p:extLst>
      <p:ext uri="{BB962C8B-B14F-4D97-AF65-F5344CB8AC3E}">
        <p14:creationId xmlns:p14="http://schemas.microsoft.com/office/powerpoint/2010/main" val="153842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499F183-99EE-4B1F-BA64-21A07922A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83A767-5AFC-40D0-A72C-09036EA1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262CAC-6BC8-43F9-9113-770A2772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A2CCB6-DFD2-41CD-96FE-0140B7935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A0F039B-5DD9-421A-9389-1F31ABD9B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6134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A61B9B-AE05-41ED-AE5A-9F97DF5B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23901"/>
            <a:ext cx="10993549" cy="1428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accent1"/>
                </a:solidFill>
              </a:rPr>
              <a:t>Atender las recomendaciones del profesional </a:t>
            </a:r>
          </a:p>
        </p:txBody>
      </p:sp>
      <p:pic>
        <p:nvPicPr>
          <p:cNvPr id="8" name="Marcador de contenido 7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0C596345-FA4B-4E66-976D-5FEF21629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457" y="2790605"/>
            <a:ext cx="8188038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30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99F183-99EE-4B1F-BA64-21A07922A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83A767-5AFC-40D0-A72C-09036EA1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262CAC-6BC8-43F9-9113-770A2772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A2CCB6-DFD2-41CD-96FE-0140B7935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A225C9B-755F-4F91-9681-5E07AFAA7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magen que contiene hombre, mujer, vistiendo, posando&#10;&#10;Descripción generada automáticamente">
            <a:extLst>
              <a:ext uri="{FF2B5EF4-FFF2-40B4-BE49-F238E27FC236}">
                <a16:creationId xmlns:a16="http://schemas.microsoft.com/office/drawing/2014/main" id="{5075334E-7012-4A35-938A-B5671E25B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166" y="1551807"/>
            <a:ext cx="6518800" cy="404851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32CD2CD-6CF3-4EE9-A24A-A41D45DC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2CD44E-DC96-4451-9CE3-5753D0A2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>
                <a:solidFill>
                  <a:srgbClr val="FFFFFF"/>
                </a:solidFill>
              </a:rPr>
              <a:t>Suministrar oportuna y verazmente información sobre su estado de salud</a:t>
            </a:r>
          </a:p>
        </p:txBody>
      </p:sp>
    </p:spTree>
    <p:extLst>
      <p:ext uri="{BB962C8B-B14F-4D97-AF65-F5344CB8AC3E}">
        <p14:creationId xmlns:p14="http://schemas.microsoft.com/office/powerpoint/2010/main" val="385787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8FD5326-9F0A-481B-8415-14B6BFB8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268CD7-AFA8-49FF-8494-036157361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897FCD-4816-4E4A-A524-078453D87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D953D6-5A73-4461-BB18-1E759E7A6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ángulo 3"/>
          <p:cNvSpPr/>
          <p:nvPr/>
        </p:nvSpPr>
        <p:spPr>
          <a:xfrm>
            <a:off x="528033" y="1635617"/>
            <a:ext cx="11153105" cy="3928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</a:pPr>
            <a:endParaRPr lang="es-CO" sz="2800" dirty="0"/>
          </a:p>
        </p:txBody>
      </p:sp>
      <p:graphicFrame>
        <p:nvGraphicFramePr>
          <p:cNvPr id="8" name="CuadroTexto 5">
            <a:extLst>
              <a:ext uri="{FF2B5EF4-FFF2-40B4-BE49-F238E27FC236}">
                <a16:creationId xmlns:a16="http://schemas.microsoft.com/office/drawing/2014/main" id="{A3C4F98E-F17D-4918-AB6B-1E5B1ED41F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4414424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881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8C266B9D-DC87-430A-8D3A-2E83639A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69282F36-261B-49B3-8CA9-FB857C475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B87215C3-3B83-4BE7-9213-26E084BD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13A105D4-2907-419E-8223-4C266BA1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38E529C5-88F6-4204-996E-341310FC4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20" y="599724"/>
            <a:ext cx="10146967" cy="5200321"/>
          </a:xfrm>
          <a:prstGeom prst="rect">
            <a:avLst/>
          </a:prstGeom>
        </p:spPr>
      </p:pic>
      <p:sp>
        <p:nvSpPr>
          <p:cNvPr id="22" name="Rectangle 15">
            <a:extLst>
              <a:ext uri="{FF2B5EF4-FFF2-40B4-BE49-F238E27FC236}">
                <a16:creationId xmlns:a16="http://schemas.microsoft.com/office/drawing/2014/main" id="{1EEE7F17-8E08-4C69-8E22-661908E6D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1920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6D08039-6C4E-4870-9E3D-6218263DE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B31D2E-CBC8-4C4A-917F-DCB48EAEB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CF4F09-0D96-42BE-AE16-84AB4E0B5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AF87EE-372A-438E-B086-63D494ECA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A990F04-D677-4DB7-9922-D31D61E3E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45C779D-4C6F-4D65-ACDE-D700D5677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cador de contenido 6" descr="Imagen que contiene persona, hombre, tabla, mujer&#10;&#10;Descripción generada automáticamente">
            <a:extLst>
              <a:ext uri="{FF2B5EF4-FFF2-40B4-BE49-F238E27FC236}">
                <a16:creationId xmlns:a16="http://schemas.microsoft.com/office/drawing/2014/main" id="{12E11B5C-3F91-4B77-9442-A6FD514F7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59" r="19755" b="2"/>
          <a:stretch/>
        </p:blipFill>
        <p:spPr>
          <a:xfrm>
            <a:off x="446533" y="723899"/>
            <a:ext cx="6202841" cy="566666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C51B322-BAD9-40C0-BB3B-567DE59B2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723899"/>
            <a:ext cx="5009388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61934" y="1419225"/>
            <a:ext cx="4115917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rgbClr val="FFFFFF"/>
                </a:solidFill>
              </a:rPr>
              <a:t>Derecho a recibir una atención oportuna y con calidad.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F0C6271-47D7-4964-A505-71C87C0CA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AE67D4F-6BA5-4F2E-B41B-B8553908B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A2C8C5E-4349-46A8-9896-F2124F687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C0191E3-F755-4E2E-8AF9-3F7F5D9A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8020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99F183-99EE-4B1F-BA64-21A07922A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83A767-5AFC-40D0-A72C-09036EA1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262CAC-6BC8-43F9-9113-770A2772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BACAB1-2B34-4A74-AD7B-BB0B9591D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Derecho a recibir una información veraz y clara de todo lo relativo a su atención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306C00-E0A9-4E79-AF25-3D295CA90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Marcador de contenido 2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8608759A-2F42-4457-8241-AA7BD52E0C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7225" y="2523220"/>
            <a:ext cx="4962525" cy="3324891"/>
          </a:xfrm>
          <a:prstGeom prst="rect">
            <a:avLst/>
          </a:prstGeom>
        </p:spPr>
      </p:pic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335805" y="2180496"/>
            <a:ext cx="5275001" cy="40456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en-US" dirty="0">
                <a:solidFill>
                  <a:schemeClr val="tx2"/>
                </a:solidFill>
              </a:rPr>
              <a:t>Como </a:t>
            </a:r>
            <a:r>
              <a:rPr lang="en-US" dirty="0" err="1">
                <a:solidFill>
                  <a:schemeClr val="tx2"/>
                </a:solidFill>
              </a:rPr>
              <a:t>trámites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administrativos</a:t>
            </a:r>
            <a:r>
              <a:rPr lang="en-US" dirty="0">
                <a:solidFill>
                  <a:schemeClr val="tx2"/>
                </a:solidFill>
              </a:rPr>
              <a:t> y </a:t>
            </a:r>
            <a:r>
              <a:rPr lang="en-US" dirty="0" err="1">
                <a:solidFill>
                  <a:schemeClr val="tx2"/>
                </a:solidFill>
              </a:rPr>
              <a:t>riesgos</a:t>
            </a:r>
            <a:r>
              <a:rPr lang="en-US" dirty="0">
                <a:solidFill>
                  <a:schemeClr val="tx2"/>
                </a:solidFill>
              </a:rPr>
              <a:t> que se </a:t>
            </a:r>
            <a:r>
              <a:rPr lang="en-US" dirty="0" err="1">
                <a:solidFill>
                  <a:schemeClr val="tx2"/>
                </a:solidFill>
              </a:rPr>
              <a:t>puedan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presentar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garantizando</a:t>
            </a:r>
            <a:r>
              <a:rPr lang="en-US" dirty="0">
                <a:solidFill>
                  <a:schemeClr val="tx2"/>
                </a:solidFill>
              </a:rPr>
              <a:t> que </a:t>
            </a:r>
            <a:r>
              <a:rPr lang="en-US" dirty="0" err="1">
                <a:solidFill>
                  <a:schemeClr val="tx2"/>
                </a:solidFill>
              </a:rPr>
              <a:t>el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usuario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comprenda</a:t>
            </a:r>
            <a:r>
              <a:rPr lang="en-US" dirty="0">
                <a:solidFill>
                  <a:schemeClr val="tx2"/>
                </a:solidFill>
              </a:rPr>
              <a:t> la </a:t>
            </a:r>
            <a:r>
              <a:rPr lang="en-US" dirty="0" err="1">
                <a:solidFill>
                  <a:schemeClr val="tx2"/>
                </a:solidFill>
              </a:rPr>
              <a:t>información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6460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6A225C9B-755F-4F91-9681-5E07AFAA7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ERECHOS HUMANOS, SEGURIDAD HUMANA, IGUALDAD Y EQUIDAD DE GÉNERO">
            <a:extLst>
              <a:ext uri="{FF2B5EF4-FFF2-40B4-BE49-F238E27FC236}">
                <a16:creationId xmlns:a16="http://schemas.microsoft.com/office/drawing/2014/main" id="{6E4B1C7F-8902-438B-A367-BA3183F7F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973" y="1208531"/>
            <a:ext cx="6153186" cy="473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72">
            <a:extLst>
              <a:ext uri="{FF2B5EF4-FFF2-40B4-BE49-F238E27FC236}">
                <a16:creationId xmlns:a16="http://schemas.microsoft.com/office/drawing/2014/main" id="{932CD2CD-6CF3-4EE9-A24A-A41D45DC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B63105-9D10-4F49-B19D-243B2029A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000" dirty="0">
                <a:solidFill>
                  <a:srgbClr val="FFFFFF"/>
                </a:solidFill>
              </a:rPr>
              <a:t>Derecho a recibir un trato digno</a:t>
            </a:r>
            <a:endParaRPr lang="es-CO" sz="2000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92A197-2F67-4C1D-A52F-4765088B9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1733655"/>
          </a:xfrm>
        </p:spPr>
        <p:txBody>
          <a:bodyPr>
            <a:normAutofit/>
          </a:bodyPr>
          <a:lstStyle/>
          <a:p>
            <a:r>
              <a:rPr lang="es-ES" sz="1600" dirty="0">
                <a:solidFill>
                  <a:srgbClr val="FFFFFF"/>
                </a:solidFill>
              </a:rPr>
              <a:t>sin importar su orientación sexual, religión, cultura, raza o preferencia política.</a:t>
            </a:r>
            <a:endParaRPr lang="es-CO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61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D08039-6C4E-4870-9E3D-6218263DE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B31D2E-CBC8-4C4A-917F-DCB48EAEB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CF4F09-0D96-42BE-AE16-84AB4E0B5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AF87EE-372A-438E-B086-63D494ECA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16EF46C-6088-4EA0-98EF-A20BCF09A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magen que contiene computadora, tabla, cuarto, teclado&#10;&#10;Descripción generada automáticamente">
            <a:extLst>
              <a:ext uri="{FF2B5EF4-FFF2-40B4-BE49-F238E27FC236}">
                <a16:creationId xmlns:a16="http://schemas.microsoft.com/office/drawing/2014/main" id="{B4F2AAC5-D444-4FEE-A465-AC50193D2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EB3C9E9-B079-4FB7-B61A-A243C12BF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E557F1-3F95-4462-8122-987673D8AA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EDB2D38-6A36-438C-9448-E704F02A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D3A5D4A-16CD-4FE4-847C-166388CE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142067"/>
            <a:ext cx="3412067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/>
              <a:t>Derecho a total confidencialidad de historia clínica y datos personales relacionada con el proceso de atención</a:t>
            </a:r>
          </a:p>
        </p:txBody>
      </p:sp>
    </p:spTree>
    <p:extLst>
      <p:ext uri="{BB962C8B-B14F-4D97-AF65-F5344CB8AC3E}">
        <p14:creationId xmlns:p14="http://schemas.microsoft.com/office/powerpoint/2010/main" val="137091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6D08039-6C4E-4870-9E3D-6218263DE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FB31D2E-CBC8-4C4A-917F-DCB48EAEB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CCF4F09-0D96-42BE-AE16-84AB4E0B5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1AF87EE-372A-438E-B086-63D494ECA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16EF46C-6088-4EA0-98EF-A20BCF09A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arcador de contenido 8" descr="Imagen que contiene persona, hombre, tabla, usando&#10;&#10;Descripción generada automáticamente">
            <a:extLst>
              <a:ext uri="{FF2B5EF4-FFF2-40B4-BE49-F238E27FC236}">
                <a16:creationId xmlns:a16="http://schemas.microsoft.com/office/drawing/2014/main" id="{25D3576C-2EC6-466C-A5E3-1442ADF64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9EB3C9E9-B079-4FB7-B61A-A243C12BF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EE557F1-3F95-4462-8122-987673D8AA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EDB2D38-6A36-438C-9448-E704F02A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5F08DF7-6334-46E5-9CD6-C581A88C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142067"/>
            <a:ext cx="3412067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Derecho a tener privacidad al momento de la atención y lo que de derive de esta.</a:t>
            </a:r>
          </a:p>
        </p:txBody>
      </p:sp>
    </p:spTree>
    <p:extLst>
      <p:ext uri="{BB962C8B-B14F-4D97-AF65-F5344CB8AC3E}">
        <p14:creationId xmlns:p14="http://schemas.microsoft.com/office/powerpoint/2010/main" val="2504294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D08039-6C4E-4870-9E3D-6218263DE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B31D2E-CBC8-4C4A-917F-DCB48EAEB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CF4F09-0D96-42BE-AE16-84AB4E0B5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AF87EE-372A-438E-B086-63D494ECA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2B38E65-3AFD-404A-BEFC-3006BCB7A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Casa en medio de cuarto&#10;&#10;Descripción generada automáticamente con confianza baja">
            <a:extLst>
              <a:ext uri="{FF2B5EF4-FFF2-40B4-BE49-F238E27FC236}">
                <a16:creationId xmlns:a16="http://schemas.microsoft.com/office/drawing/2014/main" id="{E65BDC6D-E52C-4556-B18B-FDED993F3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279" r="5123" b="-2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E598562-3047-4BC2-BFF9-F39420474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5805AE-4696-4561-91CF-59CE2CF54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</a:rPr>
              <a:t>Derecho a ser atendido en lugares agradables, aseados y con un ambiente adecuado.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19E0D66-E86B-461B-B58E-7FB356BB0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D2C7D57-D78E-413F-958A-00ABC8504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596FEE5-A0CD-4B5D-B4C1-785801908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8A81341-6C47-4992-BD01-6BCF3A349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202554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499F183-99EE-4B1F-BA64-21A07922A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783A767-5AFC-40D0-A72C-09036EA1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262CAC-6BC8-43F9-9113-770A2772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A2CCB6-DFD2-41CD-96FE-0140B7935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A225C9B-755F-4F91-9681-5E07AFAA7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Sitio web&#10;&#10;Descripción generada automáticamente">
            <a:extLst>
              <a:ext uri="{FF2B5EF4-FFF2-40B4-BE49-F238E27FC236}">
                <a16:creationId xmlns:a16="http://schemas.microsoft.com/office/drawing/2014/main" id="{8422D42F-0387-4222-9EA3-41BD345DB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166" y="1872766"/>
            <a:ext cx="6518800" cy="340659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32CD2CD-6CF3-4EE9-A24A-A41D45DC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F97E6A-71A0-4662-B096-4CAAF498B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>
                <a:solidFill>
                  <a:srgbClr val="FFFFFF"/>
                </a:solidFill>
              </a:rPr>
              <a:t>Derecho a la confidencialidad</a:t>
            </a:r>
          </a:p>
        </p:txBody>
      </p:sp>
    </p:spTree>
    <p:extLst>
      <p:ext uri="{BB962C8B-B14F-4D97-AF65-F5344CB8AC3E}">
        <p14:creationId xmlns:p14="http://schemas.microsoft.com/office/powerpoint/2010/main" val="375060270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Dividendo</Template>
  <TotalTime>59</TotalTime>
  <Words>294</Words>
  <Application>Microsoft Office PowerPoint</Application>
  <PresentationFormat>Panorámica</PresentationFormat>
  <Paragraphs>24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3" baseType="lpstr">
      <vt:lpstr>Gill Sans MT</vt:lpstr>
      <vt:lpstr>Wingdings 2</vt:lpstr>
      <vt:lpstr>Dividendo</vt:lpstr>
      <vt:lpstr>DERECHOS Y DEBERES</vt:lpstr>
      <vt:lpstr>Presentación de PowerPoint</vt:lpstr>
      <vt:lpstr>Derecho a recibir una atención oportuna y con calidad.</vt:lpstr>
      <vt:lpstr>Derecho a recibir una información veraz y clara de todo lo relativo a su atención</vt:lpstr>
      <vt:lpstr>Derecho a recibir un trato digno</vt:lpstr>
      <vt:lpstr>Derecho a total confidencialidad de historia clínica y datos personales relacionada con el proceso de atención</vt:lpstr>
      <vt:lpstr>Derecho a tener privacidad al momento de la atención y lo que de derive de esta.</vt:lpstr>
      <vt:lpstr>Derecho a ser atendido en lugares agradables, aseados y con un ambiente adecuado.</vt:lpstr>
      <vt:lpstr>Derecho a la confidencialidad</vt:lpstr>
      <vt:lpstr>Deberes de los usuarios: </vt:lpstr>
      <vt:lpstr>Debe asistir puntualmente  a la consulta</vt:lpstr>
      <vt:lpstr>Debe cuidar de su salud y llevar un estilo de vida de autocuidado.</vt:lpstr>
      <vt:lpstr>Debe brindar la información necesaria, clara y completa solicitada por el personal de la institución y aceptar o rechazar por escrito los procedimientos y tratamientos asumiendo sus riesgos y complicaciones.</vt:lpstr>
      <vt:lpstr>Debe tratar con respeto a todo el personal de la institución y a los demás usuarios, para así generar un ambiente amable y agradable para todos</vt:lpstr>
      <vt:lpstr>Debe cuidar, hacer uso racional y responsable de los recursos e instalaciones</vt:lpstr>
      <vt:lpstr>Debe expresar con respeto las necesidades y decisiones tomadas con relación al proceso de atención.</vt:lpstr>
      <vt:lpstr>Propender el autocuidado</vt:lpstr>
      <vt:lpstr>Atender las recomendaciones del profesional </vt:lpstr>
      <vt:lpstr>Suministrar oportuna y verazmente información sobre su estado de salud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 DE CALIDAD</dc:title>
  <dc:creator>santiago villegas</dc:creator>
  <cp:lastModifiedBy>Miguel Angel Gonzalez Castrillon</cp:lastModifiedBy>
  <cp:revision>9</cp:revision>
  <dcterms:created xsi:type="dcterms:W3CDTF">2017-05-04T14:53:30Z</dcterms:created>
  <dcterms:modified xsi:type="dcterms:W3CDTF">2022-03-07T17:39:59Z</dcterms:modified>
</cp:coreProperties>
</file>