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6112E-1774-4211-9750-F13634A11E4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200B0E-760C-47DA-80FC-CEF77CE2B603}">
      <dgm:prSet/>
      <dgm:spPr/>
      <dgm:t>
        <a:bodyPr/>
        <a:lstStyle/>
        <a:p>
          <a:r>
            <a:rPr lang="en-US" dirty="0"/>
            <a:t>Que es </a:t>
          </a:r>
          <a:r>
            <a:rPr lang="en-US" dirty="0" err="1"/>
            <a:t>el</a:t>
          </a:r>
          <a:r>
            <a:rPr lang="en-US" dirty="0"/>
            <a:t> enfoque diferencial y de </a:t>
          </a:r>
          <a:r>
            <a:rPr lang="en-US" dirty="0" err="1"/>
            <a:t>género</a:t>
          </a:r>
          <a:r>
            <a:rPr lang="en-US" dirty="0"/>
            <a:t>?</a:t>
          </a:r>
        </a:p>
      </dgm:t>
    </dgm:pt>
    <dgm:pt modelId="{403253B2-BD08-4D99-9831-B757CFE4349E}" type="parTrans" cxnId="{B5E64467-A023-42EE-91B1-6B34AE9EC6AB}">
      <dgm:prSet/>
      <dgm:spPr/>
      <dgm:t>
        <a:bodyPr/>
        <a:lstStyle/>
        <a:p>
          <a:endParaRPr lang="en-US"/>
        </a:p>
      </dgm:t>
    </dgm:pt>
    <dgm:pt modelId="{EFFEBE2E-D03F-4CE6-AD28-8DD80FF02080}" type="sibTrans" cxnId="{B5E64467-A023-42EE-91B1-6B34AE9EC6AB}">
      <dgm:prSet/>
      <dgm:spPr/>
      <dgm:t>
        <a:bodyPr/>
        <a:lstStyle/>
        <a:p>
          <a:endParaRPr lang="en-US" dirty="0"/>
        </a:p>
      </dgm:t>
    </dgm:pt>
    <dgm:pt modelId="{35D753D5-C664-449D-A1E9-EDB5C2561928}">
      <dgm:prSet/>
      <dgm:spPr/>
      <dgm:t>
        <a:bodyPr/>
        <a:lstStyle/>
        <a:p>
          <a:r>
            <a:rPr lang="es-ES"/>
            <a:t>El </a:t>
          </a:r>
          <a:r>
            <a:rPr lang="es-ES" b="1"/>
            <a:t>enfoque diferencial</a:t>
          </a:r>
          <a:r>
            <a:rPr lang="es-ES"/>
            <a:t> de </a:t>
          </a:r>
          <a:r>
            <a:rPr lang="es-ES" b="1"/>
            <a:t>género</a:t>
          </a:r>
          <a:r>
            <a:rPr lang="es-ES"/>
            <a:t>, se refiere al análisis de las relaciones sociales que parte del reconocimiento de las necesidades específicas de las mujeres y que tiene por objeto permitir la igualdad real y efectiva entre hombres y mujeres.</a:t>
          </a:r>
        </a:p>
      </dgm:t>
    </dgm:pt>
    <dgm:pt modelId="{62AC6E8E-C474-46C4-8106-7CD3F830ECBB}" type="parTrans" cxnId="{76B4460C-2A66-44A3-A700-C35BDED26F89}">
      <dgm:prSet/>
      <dgm:spPr/>
      <dgm:t>
        <a:bodyPr/>
        <a:lstStyle/>
        <a:p>
          <a:endParaRPr lang="es-CO"/>
        </a:p>
      </dgm:t>
    </dgm:pt>
    <dgm:pt modelId="{881AF88C-FECE-4C3B-8F4F-9CAF3208E532}" type="sibTrans" cxnId="{76B4460C-2A66-44A3-A700-C35BDED26F89}">
      <dgm:prSet/>
      <dgm:spPr/>
      <dgm:t>
        <a:bodyPr/>
        <a:lstStyle/>
        <a:p>
          <a:endParaRPr lang="es-CO"/>
        </a:p>
      </dgm:t>
    </dgm:pt>
    <dgm:pt modelId="{977FDEC1-CCB6-4008-B0E1-E354B0B41981}" type="pres">
      <dgm:prSet presAssocID="{8576112E-1774-4211-9750-F13634A11E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0C11662-0852-49A5-B842-FD972E06CF49}" type="pres">
      <dgm:prSet presAssocID="{01200B0E-760C-47DA-80FC-CEF77CE2B603}" presName="hierRoot1" presStyleCnt="0"/>
      <dgm:spPr/>
    </dgm:pt>
    <dgm:pt modelId="{C8FA468A-5430-407A-8AF0-97D38AF005D9}" type="pres">
      <dgm:prSet presAssocID="{01200B0E-760C-47DA-80FC-CEF77CE2B603}" presName="composite" presStyleCnt="0"/>
      <dgm:spPr/>
    </dgm:pt>
    <dgm:pt modelId="{DF8B3E00-CA0F-463C-B810-86563C888B52}" type="pres">
      <dgm:prSet presAssocID="{01200B0E-760C-47DA-80FC-CEF77CE2B603}" presName="background" presStyleLbl="node0" presStyleIdx="0" presStyleCnt="2"/>
      <dgm:spPr/>
    </dgm:pt>
    <dgm:pt modelId="{3C4A54EE-4B46-426C-9DE7-8CF76E2F5F63}" type="pres">
      <dgm:prSet presAssocID="{01200B0E-760C-47DA-80FC-CEF77CE2B603}" presName="text" presStyleLbl="fgAcc0" presStyleIdx="0" presStyleCnt="2">
        <dgm:presLayoutVars>
          <dgm:chPref val="3"/>
        </dgm:presLayoutVars>
      </dgm:prSet>
      <dgm:spPr/>
    </dgm:pt>
    <dgm:pt modelId="{C95EFF0B-5CEE-48D4-B646-56615EAC2225}" type="pres">
      <dgm:prSet presAssocID="{01200B0E-760C-47DA-80FC-CEF77CE2B603}" presName="hierChild2" presStyleCnt="0"/>
      <dgm:spPr/>
    </dgm:pt>
    <dgm:pt modelId="{7D63535E-CBBB-4602-9CF6-059692F53DD5}" type="pres">
      <dgm:prSet presAssocID="{35D753D5-C664-449D-A1E9-EDB5C2561928}" presName="hierRoot1" presStyleCnt="0"/>
      <dgm:spPr/>
    </dgm:pt>
    <dgm:pt modelId="{52D18200-D3F8-473A-8AA6-CB3F8B8B84D4}" type="pres">
      <dgm:prSet presAssocID="{35D753D5-C664-449D-A1E9-EDB5C2561928}" presName="composite" presStyleCnt="0"/>
      <dgm:spPr/>
    </dgm:pt>
    <dgm:pt modelId="{9ABB923A-E5E8-47DB-9749-2CBCAE05B147}" type="pres">
      <dgm:prSet presAssocID="{35D753D5-C664-449D-A1E9-EDB5C2561928}" presName="background" presStyleLbl="node0" presStyleIdx="1" presStyleCnt="2"/>
      <dgm:spPr/>
    </dgm:pt>
    <dgm:pt modelId="{9556EBFC-8DA7-46F9-8103-AF68F56FD68A}" type="pres">
      <dgm:prSet presAssocID="{35D753D5-C664-449D-A1E9-EDB5C2561928}" presName="text" presStyleLbl="fgAcc0" presStyleIdx="1" presStyleCnt="2">
        <dgm:presLayoutVars>
          <dgm:chPref val="3"/>
        </dgm:presLayoutVars>
      </dgm:prSet>
      <dgm:spPr/>
    </dgm:pt>
    <dgm:pt modelId="{2053197D-9C1A-4978-AB74-7F1511497150}" type="pres">
      <dgm:prSet presAssocID="{35D753D5-C664-449D-A1E9-EDB5C2561928}" presName="hierChild2" presStyleCnt="0"/>
      <dgm:spPr/>
    </dgm:pt>
  </dgm:ptLst>
  <dgm:cxnLst>
    <dgm:cxn modelId="{76B4460C-2A66-44A3-A700-C35BDED26F89}" srcId="{8576112E-1774-4211-9750-F13634A11E45}" destId="{35D753D5-C664-449D-A1E9-EDB5C2561928}" srcOrd="1" destOrd="0" parTransId="{62AC6E8E-C474-46C4-8106-7CD3F830ECBB}" sibTransId="{881AF88C-FECE-4C3B-8F4F-9CAF3208E532}"/>
    <dgm:cxn modelId="{C8071314-9F17-46F6-A748-4B41EE4990EC}" type="presOf" srcId="{01200B0E-760C-47DA-80FC-CEF77CE2B603}" destId="{3C4A54EE-4B46-426C-9DE7-8CF76E2F5F63}" srcOrd="0" destOrd="0" presId="urn:microsoft.com/office/officeart/2005/8/layout/hierarchy1"/>
    <dgm:cxn modelId="{B5E64467-A023-42EE-91B1-6B34AE9EC6AB}" srcId="{8576112E-1774-4211-9750-F13634A11E45}" destId="{01200B0E-760C-47DA-80FC-CEF77CE2B603}" srcOrd="0" destOrd="0" parTransId="{403253B2-BD08-4D99-9831-B757CFE4349E}" sibTransId="{EFFEBE2E-D03F-4CE6-AD28-8DD80FF02080}"/>
    <dgm:cxn modelId="{0A8C0D58-08D5-4703-9E52-51224D63F732}" type="presOf" srcId="{35D753D5-C664-449D-A1E9-EDB5C2561928}" destId="{9556EBFC-8DA7-46F9-8103-AF68F56FD68A}" srcOrd="0" destOrd="0" presId="urn:microsoft.com/office/officeart/2005/8/layout/hierarchy1"/>
    <dgm:cxn modelId="{40C286B4-E2CF-4F13-9654-502948F464D7}" type="presOf" srcId="{8576112E-1774-4211-9750-F13634A11E45}" destId="{977FDEC1-CCB6-4008-B0E1-E354B0B41981}" srcOrd="0" destOrd="0" presId="urn:microsoft.com/office/officeart/2005/8/layout/hierarchy1"/>
    <dgm:cxn modelId="{49E54258-7165-4AC2-98BF-5886044E2F2B}" type="presParOf" srcId="{977FDEC1-CCB6-4008-B0E1-E354B0B41981}" destId="{00C11662-0852-49A5-B842-FD972E06CF49}" srcOrd="0" destOrd="0" presId="urn:microsoft.com/office/officeart/2005/8/layout/hierarchy1"/>
    <dgm:cxn modelId="{DBE724B0-4978-40DD-BFA4-7ACC0891B6CD}" type="presParOf" srcId="{00C11662-0852-49A5-B842-FD972E06CF49}" destId="{C8FA468A-5430-407A-8AF0-97D38AF005D9}" srcOrd="0" destOrd="0" presId="urn:microsoft.com/office/officeart/2005/8/layout/hierarchy1"/>
    <dgm:cxn modelId="{2FDE1F8F-C127-42A3-9412-CC466A90D142}" type="presParOf" srcId="{C8FA468A-5430-407A-8AF0-97D38AF005D9}" destId="{DF8B3E00-CA0F-463C-B810-86563C888B52}" srcOrd="0" destOrd="0" presId="urn:microsoft.com/office/officeart/2005/8/layout/hierarchy1"/>
    <dgm:cxn modelId="{2EB9ED6C-0175-43C0-A8EA-21C6D0599EDB}" type="presParOf" srcId="{C8FA468A-5430-407A-8AF0-97D38AF005D9}" destId="{3C4A54EE-4B46-426C-9DE7-8CF76E2F5F63}" srcOrd="1" destOrd="0" presId="urn:microsoft.com/office/officeart/2005/8/layout/hierarchy1"/>
    <dgm:cxn modelId="{B72E20CF-C42C-40FD-A1D6-0FDD076159D6}" type="presParOf" srcId="{00C11662-0852-49A5-B842-FD972E06CF49}" destId="{C95EFF0B-5CEE-48D4-B646-56615EAC2225}" srcOrd="1" destOrd="0" presId="urn:microsoft.com/office/officeart/2005/8/layout/hierarchy1"/>
    <dgm:cxn modelId="{32AB123C-C91D-4BF1-BACB-74AEF4C2C15C}" type="presParOf" srcId="{977FDEC1-CCB6-4008-B0E1-E354B0B41981}" destId="{7D63535E-CBBB-4602-9CF6-059692F53DD5}" srcOrd="1" destOrd="0" presId="urn:microsoft.com/office/officeart/2005/8/layout/hierarchy1"/>
    <dgm:cxn modelId="{7804C139-1EEA-4341-B69F-9E6CE762A9BB}" type="presParOf" srcId="{7D63535E-CBBB-4602-9CF6-059692F53DD5}" destId="{52D18200-D3F8-473A-8AA6-CB3F8B8B84D4}" srcOrd="0" destOrd="0" presId="urn:microsoft.com/office/officeart/2005/8/layout/hierarchy1"/>
    <dgm:cxn modelId="{701EEF39-9587-4F7C-B26A-F4D461D58EC2}" type="presParOf" srcId="{52D18200-D3F8-473A-8AA6-CB3F8B8B84D4}" destId="{9ABB923A-E5E8-47DB-9749-2CBCAE05B147}" srcOrd="0" destOrd="0" presId="urn:microsoft.com/office/officeart/2005/8/layout/hierarchy1"/>
    <dgm:cxn modelId="{A73BBC8F-317F-480F-916D-EEB4DECBDFBE}" type="presParOf" srcId="{52D18200-D3F8-473A-8AA6-CB3F8B8B84D4}" destId="{9556EBFC-8DA7-46F9-8103-AF68F56FD68A}" srcOrd="1" destOrd="0" presId="urn:microsoft.com/office/officeart/2005/8/layout/hierarchy1"/>
    <dgm:cxn modelId="{105F1BD8-ECB7-4472-8F49-5EE058428035}" type="presParOf" srcId="{7D63535E-CBBB-4602-9CF6-059692F53DD5}" destId="{2053197D-9C1A-4978-AB74-7F15114971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B3E00-CA0F-463C-B810-86563C888B52}">
      <dsp:nvSpPr>
        <dsp:cNvPr id="0" name=""/>
        <dsp:cNvSpPr/>
      </dsp:nvSpPr>
      <dsp:spPr>
        <a:xfrm>
          <a:off x="1346" y="89198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A54EE-4B46-426C-9DE7-8CF76E2F5F63}">
      <dsp:nvSpPr>
        <dsp:cNvPr id="0" name=""/>
        <dsp:cNvSpPr/>
      </dsp:nvSpPr>
      <dsp:spPr>
        <a:xfrm>
          <a:off x="526453" y="588050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Que es </a:t>
          </a:r>
          <a:r>
            <a:rPr lang="en-US" sz="2400" kern="1200" dirty="0" err="1"/>
            <a:t>el</a:t>
          </a:r>
          <a:r>
            <a:rPr lang="en-US" sz="2400" kern="1200" dirty="0"/>
            <a:t> enfoque diferencial y de </a:t>
          </a:r>
          <a:r>
            <a:rPr lang="en-US" sz="2400" kern="1200" dirty="0" err="1"/>
            <a:t>género</a:t>
          </a:r>
          <a:r>
            <a:rPr lang="en-US" sz="2400" kern="1200" dirty="0"/>
            <a:t>?</a:t>
          </a:r>
        </a:p>
      </dsp:txBody>
      <dsp:txXfrm>
        <a:off x="614349" y="675946"/>
        <a:ext cx="4550175" cy="2825197"/>
      </dsp:txXfrm>
    </dsp:sp>
    <dsp:sp modelId="{9ABB923A-E5E8-47DB-9749-2CBCAE05B147}">
      <dsp:nvSpPr>
        <dsp:cNvPr id="0" name=""/>
        <dsp:cNvSpPr/>
      </dsp:nvSpPr>
      <dsp:spPr>
        <a:xfrm>
          <a:off x="5777528" y="89198"/>
          <a:ext cx="4725967" cy="3000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6EBFC-8DA7-46F9-8103-AF68F56FD68A}">
      <dsp:nvSpPr>
        <dsp:cNvPr id="0" name=""/>
        <dsp:cNvSpPr/>
      </dsp:nvSpPr>
      <dsp:spPr>
        <a:xfrm>
          <a:off x="6302636" y="588050"/>
          <a:ext cx="4725967" cy="30009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El </a:t>
          </a:r>
          <a:r>
            <a:rPr lang="es-ES" sz="2400" b="1" kern="1200"/>
            <a:t>enfoque diferencial</a:t>
          </a:r>
          <a:r>
            <a:rPr lang="es-ES" sz="2400" kern="1200"/>
            <a:t> de </a:t>
          </a:r>
          <a:r>
            <a:rPr lang="es-ES" sz="2400" b="1" kern="1200"/>
            <a:t>género</a:t>
          </a:r>
          <a:r>
            <a:rPr lang="es-ES" sz="2400" kern="1200"/>
            <a:t>, se refiere al análisis de las relaciones sociales que parte del reconocimiento de las necesidades específicas de las mujeres y que tiene por objeto permitir la igualdad real y efectiva entre hombres y mujeres.</a:t>
          </a:r>
        </a:p>
      </dsp:txBody>
      <dsp:txXfrm>
        <a:off x="6390532" y="675946"/>
        <a:ext cx="4550175" cy="2825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 DERECHO DIFERENCIAL Y DE GENERO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IPS PROVIORAL </a:t>
            </a:r>
            <a:r>
              <a:rPr lang="es-CO" dirty="0" err="1"/>
              <a:t>s.a.s</a:t>
            </a:r>
            <a:r>
              <a:rPr lang="es-CO" dirty="0"/>
              <a:t>.</a:t>
            </a:r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C4F4CAA-22C4-DB3B-66B2-B0995F132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843" y="3429000"/>
            <a:ext cx="4664766" cy="270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39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AD54DB8-C150-4290-85D6-F5B0262BF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17C35B5F-59FB-4E4A-A4E6-85CC504D7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D3C7627A-9ED3-69B2-7575-992B82C45B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grayscl/>
          </a:blip>
          <a:srcRect t="6673" r="9091" b="30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266203B4-6411-4E9D-AAC1-D798EF731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10D9114-A47D-47E3-9417-1858C7C68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E6705EF-CBA4-4963-9FCA-08B278014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6758BA6-7969-4C2E-82C9-75A5B5CC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142067"/>
            <a:ext cx="3412067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"El miedo de la mujer a la violencia del hombre es el espejo del miedo del hombre a la mujer sin miedo"</a:t>
            </a:r>
          </a:p>
        </p:txBody>
      </p:sp>
    </p:spTree>
    <p:extLst>
      <p:ext uri="{BB962C8B-B14F-4D97-AF65-F5344CB8AC3E}">
        <p14:creationId xmlns:p14="http://schemas.microsoft.com/office/powerpoint/2010/main" val="108698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2">
            <a:extLst>
              <a:ext uri="{FF2B5EF4-FFF2-40B4-BE49-F238E27FC236}">
                <a16:creationId xmlns:a16="http://schemas.microsoft.com/office/drawing/2014/main" id="{71B62618-0D02-4C29-88C5-1EDF7F323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id="{1E2747F4-A0AE-425C-B527-E3E32461F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3" name="Rectangle 26">
            <a:extLst>
              <a:ext uri="{FF2B5EF4-FFF2-40B4-BE49-F238E27FC236}">
                <a16:creationId xmlns:a16="http://schemas.microsoft.com/office/drawing/2014/main" id="{9707F29A-1576-479E-B227-0D6498601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id="{F17B26C7-6F2F-453C-9C08-71E199E52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" name="Rectángulo 3"/>
          <p:cNvSpPr/>
          <p:nvPr/>
        </p:nvSpPr>
        <p:spPr>
          <a:xfrm>
            <a:off x="528033" y="1635617"/>
            <a:ext cx="11153105" cy="3928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</a:pPr>
            <a:endParaRPr lang="es-CO" sz="2800" dirty="0"/>
          </a:p>
        </p:txBody>
      </p:sp>
      <p:graphicFrame>
        <p:nvGraphicFramePr>
          <p:cNvPr id="8" name="CuadroTexto 5">
            <a:extLst>
              <a:ext uri="{FF2B5EF4-FFF2-40B4-BE49-F238E27FC236}">
                <a16:creationId xmlns:a16="http://schemas.microsoft.com/office/drawing/2014/main" id="{A3C4F98E-F17D-4918-AB6B-1E5B1ED41F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6279102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88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499F183-99EE-4B1F-BA64-21A07922A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83A767-5AFC-40D0-A72C-09036EA17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262CAC-6BC8-43F9-9113-770A2772F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BACAB1-2B34-4A74-AD7B-BB0B9591D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dirty="0"/>
              <a:t>¿Que se entiende por enfoque diferencial?</a:t>
            </a:r>
            <a:br>
              <a:rPr lang="es-ES" dirty="0"/>
            </a:b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306C00-E0A9-4E79-AF25-3D295CA90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Marcador de contenido 2" descr="Personas sentadas en una mesa&#10;&#10;Descripción generada automáticamente con confianza media">
            <a:extLst>
              <a:ext uri="{FF2B5EF4-FFF2-40B4-BE49-F238E27FC236}">
                <a16:creationId xmlns:a16="http://schemas.microsoft.com/office/drawing/2014/main" id="{8608759A-2F42-4457-8241-AA7BD52E0C3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57225" y="2523220"/>
            <a:ext cx="4962525" cy="3324891"/>
          </a:xfrm>
          <a:prstGeom prst="rect">
            <a:avLst/>
          </a:prstGeom>
        </p:spPr>
      </p:pic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6335805" y="2180496"/>
            <a:ext cx="5275001" cy="40456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>
                <a:effectLst/>
              </a:rPr>
              <a:t>El enfoque diferencial, tiene como objetivo </a:t>
            </a:r>
            <a:r>
              <a:rPr lang="es-ES" b="1" dirty="0">
                <a:effectLst/>
              </a:rPr>
              <a:t>la disminución de inequidades y el goce efectivo de derechos por parte de todos los ciudadanos, independientemente de su grupo socioeconómico</a:t>
            </a:r>
            <a:r>
              <a:rPr lang="es-ES" dirty="0">
                <a:effectLst/>
              </a:rPr>
              <a:t>.</a:t>
            </a:r>
          </a:p>
          <a:p>
            <a:pPr marL="0" indent="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460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6A225C9B-755F-4F91-9681-5E07AFAA7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932CD2CD-6CF3-4EE9-A24A-A41D45DC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B63105-9D10-4F49-B19D-243B2029A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5"/>
            <a:ext cx="3081576" cy="20858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100" dirty="0"/>
              <a:t>¿Cómo se </a:t>
            </a:r>
            <a:r>
              <a:rPr lang="es-ES" sz="800" dirty="0"/>
              <a:t>¿Cómo se entiende el enfoque de género?</a:t>
            </a:r>
            <a:br>
              <a:rPr lang="es-ES" sz="800" dirty="0"/>
            </a:br>
            <a:r>
              <a:rPr lang="es-ES" sz="800" dirty="0"/>
              <a:t>entiende el enfoque de género?</a:t>
            </a:r>
            <a:br>
              <a:rPr lang="es-ES" sz="800" dirty="0"/>
            </a:br>
            <a:r>
              <a:rPr lang="es-ES" sz="1100" dirty="0"/>
              <a:t> enfoque de género?</a:t>
            </a:r>
            <a:br>
              <a:rPr lang="es-ES" sz="1100" dirty="0"/>
            </a:br>
            <a:endParaRPr lang="es-CO" sz="2000" dirty="0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92A197-2F67-4C1D-A52F-4765088B9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3505094"/>
            <a:ext cx="3081576" cy="1733655"/>
          </a:xfrm>
        </p:spPr>
        <p:txBody>
          <a:bodyPr>
            <a:normAutofit/>
          </a:bodyPr>
          <a:lstStyle/>
          <a:p>
            <a:r>
              <a:rPr lang="es-ES" dirty="0"/>
              <a:t>¿</a:t>
            </a:r>
            <a:r>
              <a:rPr lang="es-ES" sz="2400" dirty="0"/>
              <a:t>Cómo se entiende el enfoque de género?</a:t>
            </a:r>
          </a:p>
          <a:p>
            <a:endParaRPr lang="es-CO" dirty="0">
              <a:solidFill>
                <a:schemeClr val="bg2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385F748-C077-81BF-5893-06A0F0A3BB85}"/>
              </a:ext>
            </a:extLst>
          </p:cNvPr>
          <p:cNvSpPr txBox="1"/>
          <p:nvPr/>
        </p:nvSpPr>
        <p:spPr>
          <a:xfrm>
            <a:off x="998806" y="2489431"/>
            <a:ext cx="659680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>
                <a:effectLst/>
              </a:rPr>
              <a:t>El </a:t>
            </a:r>
            <a:r>
              <a:rPr lang="es-ES" sz="2400" b="1" dirty="0">
                <a:effectLst/>
              </a:rPr>
              <a:t>enfoque de género</a:t>
            </a:r>
            <a:r>
              <a:rPr lang="es-ES" sz="2400" dirty="0">
                <a:effectLst/>
              </a:rPr>
              <a:t> tiene </a:t>
            </a:r>
            <a:r>
              <a:rPr lang="es-ES" sz="2400" b="1" dirty="0">
                <a:effectLst/>
              </a:rPr>
              <a:t>como</a:t>
            </a:r>
            <a:r>
              <a:rPr lang="es-ES" sz="2400" dirty="0">
                <a:effectLst/>
              </a:rPr>
              <a:t> objetivo identificar y caracterizar las particularidades contextuales y situaciones vivenciadas por las personas de acuerdo con su sexo y a los constructos sociales asociados con dicho sexo, con sus implicaciones y diferencias económicas, políticas, psicológicas, culturales y jurídicas</a:t>
            </a:r>
          </a:p>
        </p:txBody>
      </p:sp>
    </p:spTree>
    <p:extLst>
      <p:ext uri="{BB962C8B-B14F-4D97-AF65-F5344CB8AC3E}">
        <p14:creationId xmlns:p14="http://schemas.microsoft.com/office/powerpoint/2010/main" val="150876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EE15E636-2C9E-42CB-B482-436AA81BF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Imagen que contiene computadora, tabla, cuarto, teclado&#10;&#10;Descripción generada automáticamente">
            <a:extLst>
              <a:ext uri="{FF2B5EF4-FFF2-40B4-BE49-F238E27FC236}">
                <a16:creationId xmlns:a16="http://schemas.microsoft.com/office/drawing/2014/main" id="{B4F2AAC5-D444-4FEE-A465-AC50193D26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0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01D4AEDF-0CF9-4271-ABB7-3D3489BB4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5CA534D-375A-405E-B686-06B63E6630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A2342F7-EF54-4210-9029-E977C9D57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D3A5D4A-16CD-4FE4-847C-166388CEB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006956"/>
            <a:ext cx="3412067" cy="137217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/>
              <a:t>¿Por qué es importante el enfoque de género en la sociedad?</a:t>
            </a:r>
            <a:br>
              <a:rPr lang="en-US" sz="2000"/>
            </a:br>
            <a:endParaRPr lang="en-US" sz="200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D49F59-00CA-585B-D7A0-916624BC5656}"/>
              </a:ext>
            </a:extLst>
          </p:cNvPr>
          <p:cNvSpPr txBox="1"/>
          <p:nvPr/>
        </p:nvSpPr>
        <p:spPr>
          <a:xfrm>
            <a:off x="581193" y="1913207"/>
            <a:ext cx="3415074" cy="4089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 err="1">
                <a:solidFill>
                  <a:schemeClr val="bg1"/>
                </a:solidFill>
                <a:effectLst/>
              </a:rPr>
              <a:t>Independientemente</a:t>
            </a:r>
            <a:r>
              <a:rPr lang="en-US" dirty="0">
                <a:solidFill>
                  <a:schemeClr val="bg1"/>
                </a:solidFill>
                <a:effectLst/>
              </a:rPr>
              <a:t> del </a:t>
            </a:r>
            <a:r>
              <a:rPr lang="en-US" dirty="0" err="1">
                <a:solidFill>
                  <a:schemeClr val="bg1"/>
                </a:solidFill>
                <a:effectLst/>
              </a:rPr>
              <a:t>lugar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donde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vivamos</a:t>
            </a:r>
            <a:r>
              <a:rPr lang="en-US" dirty="0">
                <a:solidFill>
                  <a:schemeClr val="bg1"/>
                </a:solidFill>
                <a:effectLst/>
              </a:rPr>
              <a:t>, la </a:t>
            </a:r>
            <a:r>
              <a:rPr lang="en-US" dirty="0" err="1">
                <a:solidFill>
                  <a:schemeClr val="bg1"/>
                </a:solidFill>
                <a:effectLst/>
              </a:rPr>
              <a:t>igualdad</a:t>
            </a:r>
            <a:r>
              <a:rPr lang="en-US" dirty="0">
                <a:solidFill>
                  <a:schemeClr val="bg1"/>
                </a:solidFill>
                <a:effectLst/>
              </a:rPr>
              <a:t> de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género</a:t>
            </a:r>
            <a:r>
              <a:rPr lang="en-US" dirty="0">
                <a:solidFill>
                  <a:schemeClr val="bg1"/>
                </a:solidFill>
                <a:effectLst/>
              </a:rPr>
              <a:t> es un derecho </a:t>
            </a:r>
            <a:r>
              <a:rPr lang="en-US" dirty="0" err="1">
                <a:solidFill>
                  <a:schemeClr val="bg1"/>
                </a:solidFill>
                <a:effectLst/>
              </a:rPr>
              <a:t>humano</a:t>
            </a:r>
            <a:r>
              <a:rPr lang="en-US" dirty="0">
                <a:solidFill>
                  <a:schemeClr val="bg1"/>
                </a:solidFill>
                <a:effectLst/>
              </a:rPr>
              <a:t> fundamental. </a:t>
            </a:r>
            <a:r>
              <a:rPr lang="en-US" dirty="0" err="1">
                <a:solidFill>
                  <a:schemeClr val="bg1"/>
                </a:solidFill>
                <a:effectLst/>
              </a:rPr>
              <a:t>Promover</a:t>
            </a:r>
            <a:r>
              <a:rPr lang="en-US" dirty="0">
                <a:solidFill>
                  <a:schemeClr val="bg1"/>
                </a:solidFill>
                <a:effectLst/>
              </a:rPr>
              <a:t> la </a:t>
            </a:r>
            <a:r>
              <a:rPr lang="en-US" dirty="0" err="1">
                <a:solidFill>
                  <a:schemeClr val="bg1"/>
                </a:solidFill>
                <a:effectLst/>
              </a:rPr>
              <a:t>igualdad</a:t>
            </a:r>
            <a:r>
              <a:rPr lang="en-US" dirty="0">
                <a:solidFill>
                  <a:schemeClr val="bg1"/>
                </a:solidFill>
                <a:effectLst/>
              </a:rPr>
              <a:t> de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género</a:t>
            </a:r>
            <a:r>
              <a:rPr lang="en-US" dirty="0">
                <a:solidFill>
                  <a:schemeClr val="bg1"/>
                </a:solidFill>
                <a:effectLst/>
              </a:rPr>
              <a:t> es </a:t>
            </a:r>
            <a:r>
              <a:rPr lang="en-US" dirty="0" err="1">
                <a:solidFill>
                  <a:schemeClr val="bg1"/>
                </a:solidFill>
                <a:effectLst/>
              </a:rPr>
              <a:t>esencial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en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todos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los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ámbitos</a:t>
            </a:r>
            <a:r>
              <a:rPr lang="en-US" dirty="0">
                <a:solidFill>
                  <a:schemeClr val="bg1"/>
                </a:solidFill>
                <a:effectLst/>
              </a:rPr>
              <a:t> de </a:t>
            </a:r>
            <a:r>
              <a:rPr lang="en-US" dirty="0" err="1">
                <a:solidFill>
                  <a:schemeClr val="bg1"/>
                </a:solidFill>
                <a:effectLst/>
              </a:rPr>
              <a:t>una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/>
              </a:rPr>
              <a:t>sociedad</a:t>
            </a:r>
            <a:r>
              <a:rPr lang="en-US" dirty="0">
                <a:solidFill>
                  <a:schemeClr val="bg1"/>
                </a:solidFill>
                <a:effectLst/>
              </a:rPr>
              <a:t> sana: </a:t>
            </a:r>
            <a:r>
              <a:rPr lang="en-US" dirty="0" err="1">
                <a:solidFill>
                  <a:schemeClr val="bg1"/>
                </a:solidFill>
                <a:effectLst/>
              </a:rPr>
              <a:t>desde</a:t>
            </a:r>
            <a:r>
              <a:rPr lang="en-US" dirty="0">
                <a:solidFill>
                  <a:schemeClr val="bg1"/>
                </a:solidFill>
                <a:effectLst/>
              </a:rPr>
              <a:t> la </a:t>
            </a:r>
            <a:r>
              <a:rPr lang="en-US" dirty="0" err="1">
                <a:solidFill>
                  <a:schemeClr val="bg1"/>
                </a:solidFill>
                <a:effectLst/>
              </a:rPr>
              <a:t>reducción</a:t>
            </a:r>
            <a:r>
              <a:rPr lang="en-US" dirty="0">
                <a:solidFill>
                  <a:schemeClr val="bg1"/>
                </a:solidFill>
                <a:effectLst/>
              </a:rPr>
              <a:t> de la </a:t>
            </a:r>
            <a:r>
              <a:rPr lang="en-US" dirty="0" err="1">
                <a:solidFill>
                  <a:schemeClr val="bg1"/>
                </a:solidFill>
                <a:effectLst/>
              </a:rPr>
              <a:t>pobreza</a:t>
            </a:r>
            <a:r>
              <a:rPr lang="en-US" dirty="0">
                <a:solidFill>
                  <a:schemeClr val="bg1"/>
                </a:solidFill>
                <a:effectLst/>
              </a:rPr>
              <a:t> hasta la </a:t>
            </a:r>
            <a:r>
              <a:rPr lang="en-US" dirty="0" err="1">
                <a:solidFill>
                  <a:schemeClr val="bg1"/>
                </a:solidFill>
                <a:effectLst/>
              </a:rPr>
              <a:t>promoción</a:t>
            </a:r>
            <a:r>
              <a:rPr lang="en-US" dirty="0">
                <a:solidFill>
                  <a:schemeClr val="bg1"/>
                </a:solidFill>
                <a:effectLst/>
              </a:rPr>
              <a:t> de la </a:t>
            </a:r>
            <a:r>
              <a:rPr lang="en-US" dirty="0" err="1">
                <a:solidFill>
                  <a:schemeClr val="bg1"/>
                </a:solidFill>
                <a:effectLst/>
              </a:rPr>
              <a:t>salud</a:t>
            </a:r>
            <a:r>
              <a:rPr lang="en-US" dirty="0">
                <a:solidFill>
                  <a:schemeClr val="bg1"/>
                </a:solidFill>
                <a:effectLst/>
              </a:rPr>
              <a:t>, la </a:t>
            </a:r>
            <a:r>
              <a:rPr lang="en-US" dirty="0" err="1">
                <a:solidFill>
                  <a:schemeClr val="bg1"/>
                </a:solidFill>
                <a:effectLst/>
              </a:rPr>
              <a:t>educación</a:t>
            </a:r>
            <a:r>
              <a:rPr lang="en-US" dirty="0">
                <a:solidFill>
                  <a:schemeClr val="bg1"/>
                </a:solidFill>
                <a:effectLst/>
              </a:rPr>
              <a:t>, la </a:t>
            </a:r>
            <a:r>
              <a:rPr lang="en-US" dirty="0" err="1">
                <a:solidFill>
                  <a:schemeClr val="bg1"/>
                </a:solidFill>
                <a:effectLst/>
              </a:rPr>
              <a:t>protección</a:t>
            </a:r>
            <a:r>
              <a:rPr lang="en-US" dirty="0">
                <a:solidFill>
                  <a:schemeClr val="bg1"/>
                </a:solidFill>
                <a:effectLst/>
              </a:rPr>
              <a:t> y </a:t>
            </a:r>
            <a:r>
              <a:rPr lang="en-US" dirty="0" err="1">
                <a:solidFill>
                  <a:schemeClr val="bg1"/>
                </a:solidFill>
                <a:effectLst/>
              </a:rPr>
              <a:t>el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bienestar</a:t>
            </a:r>
            <a:r>
              <a:rPr lang="en-US" dirty="0">
                <a:solidFill>
                  <a:schemeClr val="bg1"/>
                </a:solidFill>
                <a:effectLst/>
              </a:rPr>
              <a:t> de las </a:t>
            </a:r>
            <a:r>
              <a:rPr lang="en-US" dirty="0" err="1">
                <a:solidFill>
                  <a:schemeClr val="bg1"/>
                </a:solidFill>
                <a:effectLst/>
              </a:rPr>
              <a:t>niñas</a:t>
            </a:r>
            <a:r>
              <a:rPr lang="en-US" dirty="0">
                <a:solidFill>
                  <a:schemeClr val="bg1"/>
                </a:solidFill>
                <a:effectLst/>
              </a:rPr>
              <a:t> y </a:t>
            </a:r>
            <a:r>
              <a:rPr lang="en-US" dirty="0" err="1">
                <a:solidFill>
                  <a:schemeClr val="bg1"/>
                </a:solidFill>
                <a:effectLst/>
              </a:rPr>
              <a:t>los</a:t>
            </a:r>
            <a:r>
              <a:rPr lang="en-US" dirty="0">
                <a:solidFill>
                  <a:schemeClr val="bg1"/>
                </a:solidFill>
                <a:effectLst/>
              </a:rPr>
              <a:t> </a:t>
            </a:r>
            <a:r>
              <a:rPr lang="en-US" dirty="0" err="1">
                <a:solidFill>
                  <a:schemeClr val="bg1"/>
                </a:solidFill>
                <a:effectLst/>
              </a:rPr>
              <a:t>niños</a:t>
            </a:r>
            <a:r>
              <a:rPr lang="en-US" dirty="0">
                <a:solidFill>
                  <a:schemeClr val="bg1"/>
                </a:solidFill>
                <a:effectLst/>
              </a:rPr>
              <a:t>.</a:t>
            </a:r>
            <a:br>
              <a:rPr lang="en-US" dirty="0">
                <a:solidFill>
                  <a:schemeClr val="bg1"/>
                </a:solidFill>
                <a:effectLst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1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66D08039-6C4E-4870-9E3D-6218263DE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FB31D2E-CBC8-4C4A-917F-DCB48EAEB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CCF4F09-0D96-42BE-AE16-84AB4E0B5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AF87EE-372A-438E-B086-63D494ECA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16EF46C-6088-4EA0-98EF-A20BCF09A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Marcador de contenido 8" descr="Imagen que contiene persona, hombre, tabla, usando&#10;&#10;Descripción generada automáticamente">
            <a:extLst>
              <a:ext uri="{FF2B5EF4-FFF2-40B4-BE49-F238E27FC236}">
                <a16:creationId xmlns:a16="http://schemas.microsoft.com/office/drawing/2014/main" id="{25D3576C-2EC6-466C-A5E3-1442ADF642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091" r="9091"/>
          <a:stretch/>
        </p:blipFill>
        <p:spPr>
          <a:xfrm>
            <a:off x="58552" y="10"/>
            <a:ext cx="12191980" cy="6857990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9EB3C9E9-B079-4FB7-B61A-A243C12BF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EE557F1-3F95-4462-8122-987673D8AA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EDB2D38-6A36-438C-9448-E704F02AA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5F08DF7-6334-46E5-9CD6-C581A88C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142067"/>
            <a:ext cx="3439160" cy="29718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ES" sz="2000" dirty="0"/>
              <a:t>¿Cómo nace el enfoque de género?</a:t>
            </a:r>
            <a:br>
              <a:rPr lang="es-ES" sz="2000" dirty="0"/>
            </a:br>
            <a:r>
              <a:rPr lang="es-ES" sz="2000" dirty="0">
                <a:effectLst/>
              </a:rPr>
              <a:t>El concepto de </a:t>
            </a:r>
            <a:r>
              <a:rPr lang="es-ES" sz="2000" b="1" dirty="0">
                <a:effectLst/>
              </a:rPr>
              <a:t>género</a:t>
            </a:r>
            <a:r>
              <a:rPr lang="es-ES" sz="2000" dirty="0">
                <a:effectLst/>
              </a:rPr>
              <a:t> surge en los años setenta en el contexto de la crítica feminista para </a:t>
            </a:r>
            <a:r>
              <a:rPr lang="es-ES" sz="2000" dirty="0" err="1">
                <a:effectLst/>
              </a:rPr>
              <a:t>expli</a:t>
            </a:r>
            <a:r>
              <a:rPr lang="es-ES" sz="2000" dirty="0">
                <a:effectLst/>
              </a:rPr>
              <a:t>- car, desde una nueva perspectiva, las diferencias entre mujeres y hombres, sobre las que se ha justificado a lo largo de la Historia la discriminación contra las mujeres.</a:t>
            </a:r>
            <a:br>
              <a:rPr lang="es-E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9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97E6A-71A0-4662-B096-4CAAF498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300" dirty="0">
                <a:solidFill>
                  <a:srgbClr val="FFFFFF"/>
                </a:solidFill>
              </a:rPr>
              <a:t>Como </a:t>
            </a:r>
            <a:r>
              <a:rPr lang="en-US" sz="2300" dirty="0" err="1">
                <a:solidFill>
                  <a:srgbClr val="FFFFFF"/>
                </a:solidFill>
              </a:rPr>
              <a:t>promover</a:t>
            </a:r>
            <a:r>
              <a:rPr lang="en-US" sz="2300" dirty="0">
                <a:solidFill>
                  <a:srgbClr val="FFFFFF"/>
                </a:solidFill>
              </a:rPr>
              <a:t> </a:t>
            </a:r>
            <a:r>
              <a:rPr lang="en-US" sz="2300" dirty="0" err="1">
                <a:solidFill>
                  <a:srgbClr val="FFFFFF"/>
                </a:solidFill>
              </a:rPr>
              <a:t>el</a:t>
            </a:r>
            <a:r>
              <a:rPr lang="en-US" sz="2300" dirty="0">
                <a:solidFill>
                  <a:srgbClr val="FFFFFF"/>
                </a:solidFill>
              </a:rPr>
              <a:t> enfoque de </a:t>
            </a:r>
            <a:r>
              <a:rPr lang="en-US" sz="2300" dirty="0" err="1">
                <a:solidFill>
                  <a:srgbClr val="FFFFFF"/>
                </a:solidFill>
              </a:rPr>
              <a:t>genero</a:t>
            </a:r>
            <a:endParaRPr lang="en-US" sz="2300" dirty="0">
              <a:solidFill>
                <a:srgbClr val="FFFFFF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C77363E-772D-76D3-286D-35B278D6013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Poniendo freno al sexismo.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Dejando de dividir a los hombres y mujeres en función de roles.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Fomentando la igualdad en las aulas.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Conociendo la terminología y las figuras destacadas.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Deconstruyendo estereotipos.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Prestando atención a tus políticas de empresa 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4F4B5E04-456B-990B-E5E7-C05DAB3E6D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084B5C5-BCA0-5C36-2A2E-7AECE6198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418" y="2228002"/>
            <a:ext cx="5607226" cy="363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0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ADD25B-0A33-4EF2-90F4-431392693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DB6F31-1B9E-4237-84A3-0825BFDF4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6617426-85F1-4E4D-B765-266B3810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600" dirty="0"/>
              <a:t>¿Cuáles son los problemas de género?</a:t>
            </a:r>
            <a:br>
              <a:rPr lang="es-ES" sz="2200" b="1" dirty="0">
                <a:effectLst/>
              </a:rPr>
            </a:br>
            <a:endParaRPr lang="es-CO" sz="22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48B12DA-5267-83AD-E6DD-48632128D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731" y="614405"/>
            <a:ext cx="7282013" cy="5629189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EB463-4E24-4437-8745-3967ECD83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Entre las nefastas formas de dogmatismo e intolerancia causadas por la reductiva lógica cultural del género destacan dos: </a:t>
            </a:r>
            <a:r>
              <a:rPr lang="es-ES" sz="2000" b="1" dirty="0">
                <a:solidFill>
                  <a:schemeClr val="bg1"/>
                </a:solidFill>
              </a:rPr>
              <a:t>el sexismo, o sea la discriminación en base al sexo, y la homofobia, que es el rechazo irracional a la homosexualidad</a:t>
            </a:r>
            <a:endParaRPr lang="es-CO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5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6D08039-6C4E-4870-9E3D-6218263DE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FB31D2E-CBC8-4C4A-917F-DCB48EAEB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CCF4F09-0D96-42BE-AE16-84AB4E0B5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1AF87EE-372A-438E-B086-63D494ECA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A990F04-D677-4DB7-9922-D31D61E3E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E45C779D-4C6F-4D65-ACDE-D700D5677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C51B322-BAD9-40C0-BB3B-567DE59B2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150B937-012C-43E1-A65C-5914FD9C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934" y="1419225"/>
            <a:ext cx="4115917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z="2400" dirty="0"/>
              <a:t>¿Qué tipos de desigualdad de género hay?</a:t>
            </a:r>
            <a:br>
              <a:rPr lang="es-ES" sz="2400" dirty="0"/>
            </a:br>
            <a:endParaRPr lang="en-US" sz="3600" dirty="0">
              <a:solidFill>
                <a:srgbClr val="FFFFFF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F0C6271-47D7-4964-A505-71C87C0CA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AE67D4F-6BA5-4F2E-B41B-B8553908B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A2C8C5E-4349-46A8-9896-F2124F6874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C0191E3-F755-4E2E-8AF9-3F7F5D9A2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98340400-430E-61E8-A6F5-B430B33BAA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2588487"/>
            <a:ext cx="5787271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Esas desigualdades se encuentran en particular en los siguientes campos:</a:t>
            </a: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pobreza.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acceso al mundo laboral.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educación.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matrimonio precoz.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control del cuerpo, de </a:t>
            </a:r>
            <a:r>
              <a:rPr kumimoji="0" lang="es-CO" altLang="es-CO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los</a:t>
            </a: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nacimientos y el acceso a la salud sexual y reproductiva.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Las mutilaciones genitales.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Las violencias </a:t>
            </a:r>
          </a:p>
        </p:txBody>
      </p:sp>
    </p:spTree>
    <p:extLst>
      <p:ext uri="{BB962C8B-B14F-4D97-AF65-F5344CB8AC3E}">
        <p14:creationId xmlns:p14="http://schemas.microsoft.com/office/powerpoint/2010/main" val="163919741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136</TotalTime>
  <Words>518</Words>
  <Application>Microsoft Office PowerPoint</Application>
  <PresentationFormat>Panorámica</PresentationFormat>
  <Paragraphs>33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 2</vt:lpstr>
      <vt:lpstr>Dividendo</vt:lpstr>
      <vt:lpstr> DERECHO DIFERENCIAL Y DE GENERO</vt:lpstr>
      <vt:lpstr>Presentación de PowerPoint</vt:lpstr>
      <vt:lpstr>¿Que se entiende por enfoque diferencial? </vt:lpstr>
      <vt:lpstr>¿Cómo se ¿Cómo se entiende el enfoque de género? entiende el enfoque de género?  enfoque de género? </vt:lpstr>
      <vt:lpstr>¿Por qué es importante el enfoque de género en la sociedad? </vt:lpstr>
      <vt:lpstr>¿Cómo nace el enfoque de género? El concepto de género surge en los años setenta en el contexto de la crítica feminista para expli- car, desde una nueva perspectiva, las diferencias entre mujeres y hombres, sobre las que se ha justificado a lo largo de la Historia la discriminación contra las mujeres. </vt:lpstr>
      <vt:lpstr>Como promover el enfoque de genero</vt:lpstr>
      <vt:lpstr>¿Cuáles son los problemas de género? </vt:lpstr>
      <vt:lpstr>¿Qué tipos de desigualdad de género hay? </vt:lpstr>
      <vt:lpstr>"El miedo de la mujer a la violencia del hombre es el espejo del miedo del hombre a la mujer sin miedo"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DE CALIDAD</dc:title>
  <dc:creator>santiago villegas</dc:creator>
  <cp:lastModifiedBy>Paula Andrea Gonzalez</cp:lastModifiedBy>
  <cp:revision>15</cp:revision>
  <dcterms:created xsi:type="dcterms:W3CDTF">2017-05-04T14:53:30Z</dcterms:created>
  <dcterms:modified xsi:type="dcterms:W3CDTF">2023-08-02T16:43:35Z</dcterms:modified>
</cp:coreProperties>
</file>